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Kaushan Script"/>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KaushanScrip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56189d68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56189d68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56189d68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56189d68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56a939473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56a939473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29c5818d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29c5818d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4b81e38c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4b81e38c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4b81e38c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4b81e38c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29c5818d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29c5818d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29c5818de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29c5818de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29c5818de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29c5818de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5113246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5113246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29c5818d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29c5818d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429c5818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429c5818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29c5818d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29c5818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29c5818d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29c5818d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56189d68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56189d68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5682b738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5682b738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4b81e38c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4b81e38c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56189d68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56189d68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http://data-analyst-poli127.tk/" TargetMode="External"/><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illiamsinstitute.law.ucla.edu/wp-content/uploads/Gates-Badgett-Macomber-Chambers-Final-Adoption-Report-Mar-2007.pdf" TargetMode="External"/><Relationship Id="rId4" Type="http://schemas.openxmlformats.org/officeDocument/2006/relationships/hyperlink" Target="http://williamsinstitute.law.ucla.edu/wp-content/uploads/Gates-Badgett-Macomber-Chambers-Final-Adoption-Report-Mar-2007.pdf" TargetMode="External"/><Relationship Id="rId5" Type="http://schemas.openxmlformats.org/officeDocument/2006/relationships/hyperlink" Target="http://williamsinstitute.law.ucla.edu/wp-content/uploads/Gates-Badgett-Macomber-Chambers-Final-Adoption-Report-Mar-2007.pdf" TargetMode="External"/><Relationship Id="rId6" Type="http://schemas.openxmlformats.org/officeDocument/2006/relationships/hyperlink" Target="https://www.census.gov/data/tables/time-series/demo/same-sex-couples/ssc-house-characteristics.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0.jpg"/><Relationship Id="rId5" Type="http://schemas.openxmlformats.org/officeDocument/2006/relationships/image" Target="../media/image8.jpg"/><Relationship Id="rId6"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633025" y="-58450"/>
            <a:ext cx="10410050" cy="5260400"/>
          </a:xfrm>
          <a:prstGeom prst="rect">
            <a:avLst/>
          </a:prstGeom>
          <a:noFill/>
          <a:ln>
            <a:noFill/>
          </a:ln>
        </p:spPr>
      </p:pic>
      <p:sp>
        <p:nvSpPr>
          <p:cNvPr id="55" name="Google Shape;55;p13"/>
          <p:cNvSpPr txBox="1"/>
          <p:nvPr/>
        </p:nvSpPr>
        <p:spPr>
          <a:xfrm>
            <a:off x="2467800" y="2805550"/>
            <a:ext cx="4208400" cy="21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Georgia"/>
                <a:ea typeface="Georgia"/>
                <a:cs typeface="Georgia"/>
                <a:sym typeface="Georgia"/>
              </a:rPr>
              <a:t>LGBTQ+ ADOPTION</a:t>
            </a:r>
            <a:endParaRPr sz="3000">
              <a:latin typeface="Georgia"/>
              <a:ea typeface="Georgia"/>
              <a:cs typeface="Georgia"/>
              <a:sym typeface="Georgia"/>
            </a:endParaRPr>
          </a:p>
          <a:p>
            <a:pPr indent="0" lvl="0" marL="0" rtl="0" algn="ctr">
              <a:spcBef>
                <a:spcPts val="0"/>
              </a:spcBef>
              <a:spcAft>
                <a:spcPts val="0"/>
              </a:spcAft>
              <a:buNone/>
            </a:pPr>
            <a:r>
              <a:t/>
            </a:r>
            <a:endParaRPr sz="3000">
              <a:latin typeface="Kaushan Script"/>
              <a:ea typeface="Kaushan Script"/>
              <a:cs typeface="Kaushan Script"/>
              <a:sym typeface="Kaushan Script"/>
            </a:endParaRPr>
          </a:p>
          <a:p>
            <a:pPr indent="0" lvl="0" marL="0" rtl="0" algn="ctr">
              <a:spcBef>
                <a:spcPts val="0"/>
              </a:spcBef>
              <a:spcAft>
                <a:spcPts val="0"/>
              </a:spcAft>
              <a:buNone/>
            </a:pPr>
            <a:r>
              <a:rPr lang="en" sz="1800">
                <a:latin typeface="Times New Roman"/>
                <a:ea typeface="Times New Roman"/>
                <a:cs typeface="Times New Roman"/>
                <a:sym typeface="Times New Roman"/>
              </a:rPr>
              <a:t>By Bernice, Esther, Kimberly, Julissa, Madison, Melissa, Osvaldo, Ramiro &amp; Sherwang</a:t>
            </a:r>
            <a:endParaRPr sz="18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5" name="Shape 125"/>
        <p:cNvGrpSpPr/>
        <p:nvPr/>
      </p:nvGrpSpPr>
      <p:grpSpPr>
        <a:xfrm>
          <a:off x="0" y="0"/>
          <a:ext cx="0" cy="0"/>
          <a:chOff x="0" y="0"/>
          <a:chExt cx="0" cy="0"/>
        </a:xfrm>
      </p:grpSpPr>
      <p:sp>
        <p:nvSpPr>
          <p:cNvPr id="126" name="Google Shape;126;p22"/>
          <p:cNvSpPr txBox="1"/>
          <p:nvPr>
            <p:ph type="title"/>
          </p:nvPr>
        </p:nvSpPr>
        <p:spPr>
          <a:xfrm>
            <a:off x="159975" y="332200"/>
            <a:ext cx="4536600" cy="6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Data Analyst’s Highlights</a:t>
            </a:r>
            <a:endParaRPr sz="1400"/>
          </a:p>
          <a:p>
            <a:pPr indent="0" lvl="0" marL="0" rtl="0" algn="l">
              <a:spcBef>
                <a:spcPts val="0"/>
              </a:spcBef>
              <a:spcAft>
                <a:spcPts val="0"/>
              </a:spcAft>
              <a:buNone/>
            </a:pPr>
            <a:r>
              <a:t/>
            </a:r>
            <a:endParaRPr sz="1000"/>
          </a:p>
        </p:txBody>
      </p:sp>
      <p:sp>
        <p:nvSpPr>
          <p:cNvPr id="127" name="Google Shape;127;p22"/>
          <p:cNvSpPr txBox="1"/>
          <p:nvPr/>
        </p:nvSpPr>
        <p:spPr>
          <a:xfrm>
            <a:off x="-1061375" y="5204650"/>
            <a:ext cx="4029900" cy="4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22"/>
          <p:cNvPicPr preferRelativeResize="0"/>
          <p:nvPr/>
        </p:nvPicPr>
        <p:blipFill>
          <a:blip r:embed="rId3">
            <a:alphaModFix/>
          </a:blip>
          <a:stretch>
            <a:fillRect/>
          </a:stretch>
        </p:blipFill>
        <p:spPr>
          <a:xfrm>
            <a:off x="88600" y="984400"/>
            <a:ext cx="5152349" cy="2301050"/>
          </a:xfrm>
          <a:prstGeom prst="rect">
            <a:avLst/>
          </a:prstGeom>
          <a:noFill/>
          <a:ln>
            <a:noFill/>
          </a:ln>
        </p:spPr>
      </p:pic>
      <p:sp>
        <p:nvSpPr>
          <p:cNvPr id="129" name="Google Shape;129;p22"/>
          <p:cNvSpPr txBox="1"/>
          <p:nvPr/>
        </p:nvSpPr>
        <p:spPr>
          <a:xfrm>
            <a:off x="159975" y="3640350"/>
            <a:ext cx="7998300" cy="6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Findings: </a:t>
            </a:r>
            <a:r>
              <a:rPr lang="en">
                <a:latin typeface="Times New Roman"/>
                <a:ea typeface="Times New Roman"/>
                <a:cs typeface="Times New Roman"/>
                <a:sym typeface="Times New Roman"/>
              </a:rPr>
              <a:t>California (4) has the highest adoption rate by LGBT, because it has the highest LGBT </a:t>
            </a:r>
            <a:r>
              <a:rPr lang="en">
                <a:latin typeface="Times New Roman"/>
                <a:ea typeface="Times New Roman"/>
                <a:cs typeface="Times New Roman"/>
                <a:sym typeface="Times New Roman"/>
              </a:rPr>
              <a:t>population</a:t>
            </a:r>
            <a:r>
              <a:rPr lang="en">
                <a:latin typeface="Times New Roman"/>
                <a:ea typeface="Times New Roman"/>
                <a:cs typeface="Times New Roman"/>
                <a:sym typeface="Times New Roman"/>
              </a:rPr>
              <a:t> , policies that support and protect LGBTQ. Max 73920</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(Scatter Plot) The more same sex </a:t>
            </a:r>
            <a:r>
              <a:rPr lang="en">
                <a:latin typeface="Times New Roman"/>
                <a:ea typeface="Times New Roman"/>
                <a:cs typeface="Times New Roman"/>
                <a:sym typeface="Times New Roman"/>
              </a:rPr>
              <a:t>spouses</a:t>
            </a:r>
            <a:r>
              <a:rPr lang="en">
                <a:latin typeface="Times New Roman"/>
                <a:ea typeface="Times New Roman"/>
                <a:cs typeface="Times New Roman"/>
                <a:sym typeface="Times New Roman"/>
              </a:rPr>
              <a:t> the more adopted children.</a:t>
            </a:r>
            <a:endParaRPr>
              <a:latin typeface="Times New Roman"/>
              <a:ea typeface="Times New Roman"/>
              <a:cs typeface="Times New Roman"/>
              <a:sym typeface="Times New Roman"/>
            </a:endParaRPr>
          </a:p>
        </p:txBody>
      </p:sp>
      <p:sp>
        <p:nvSpPr>
          <p:cNvPr id="130" name="Google Shape;130;p22"/>
          <p:cNvSpPr txBox="1"/>
          <p:nvPr/>
        </p:nvSpPr>
        <p:spPr>
          <a:xfrm>
            <a:off x="0" y="4514750"/>
            <a:ext cx="40089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For more details: </a:t>
            </a:r>
            <a:r>
              <a:rPr lang="en" u="sng">
                <a:solidFill>
                  <a:schemeClr val="hlink"/>
                </a:solidFill>
                <a:hlinkClick r:id="rId4"/>
              </a:rPr>
              <a:t>http://data-analyst-poli127.tk/</a:t>
            </a:r>
            <a:r>
              <a:rPr lang="en"/>
              <a:t> </a:t>
            </a:r>
            <a:endParaRPr/>
          </a:p>
        </p:txBody>
      </p:sp>
      <p:sp>
        <p:nvSpPr>
          <p:cNvPr id="131" name="Google Shape;131;p22"/>
          <p:cNvSpPr txBox="1"/>
          <p:nvPr/>
        </p:nvSpPr>
        <p:spPr>
          <a:xfrm>
            <a:off x="5588975" y="2999800"/>
            <a:ext cx="40089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latin typeface="Times New Roman"/>
                <a:ea typeface="Times New Roman"/>
                <a:cs typeface="Times New Roman"/>
                <a:sym typeface="Times New Roman"/>
              </a:rPr>
              <a:t>Same Sex Spouse | Adopted Children Scatter Plot</a:t>
            </a:r>
            <a:endParaRPr b="1" sz="10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32" name="Google Shape;132;p22"/>
          <p:cNvSpPr txBox="1"/>
          <p:nvPr/>
        </p:nvSpPr>
        <p:spPr>
          <a:xfrm>
            <a:off x="1232050" y="3087850"/>
            <a:ext cx="40089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a:t>
            </a:r>
            <a:r>
              <a:rPr lang="en"/>
              <a:t>ame_sex_spouses | Each state</a:t>
            </a:r>
            <a:endParaRPr/>
          </a:p>
          <a:p>
            <a:pPr indent="0" lvl="0" marL="0" rtl="0" algn="l">
              <a:spcBef>
                <a:spcPts val="0"/>
              </a:spcBef>
              <a:spcAft>
                <a:spcPts val="0"/>
              </a:spcAft>
              <a:buNone/>
            </a:pPr>
            <a:r>
              <a:t/>
            </a:r>
            <a:endParaRPr/>
          </a:p>
        </p:txBody>
      </p:sp>
      <p:pic>
        <p:nvPicPr>
          <p:cNvPr id="133" name="Google Shape;133;p22"/>
          <p:cNvPicPr preferRelativeResize="0"/>
          <p:nvPr/>
        </p:nvPicPr>
        <p:blipFill>
          <a:blip r:embed="rId5">
            <a:alphaModFix/>
          </a:blip>
          <a:stretch>
            <a:fillRect/>
          </a:stretch>
        </p:blipFill>
        <p:spPr>
          <a:xfrm>
            <a:off x="5372449" y="897125"/>
            <a:ext cx="3598250" cy="21621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7" name="Shape 137"/>
        <p:cNvGrpSpPr/>
        <p:nvPr/>
      </p:nvGrpSpPr>
      <p:grpSpPr>
        <a:xfrm>
          <a:off x="0" y="0"/>
          <a:ext cx="0" cy="0"/>
          <a:chOff x="0" y="0"/>
          <a:chExt cx="0" cy="0"/>
        </a:xfrm>
      </p:grpSpPr>
      <p:sp>
        <p:nvSpPr>
          <p:cNvPr id="138" name="Google Shape;138;p23"/>
          <p:cNvSpPr txBox="1"/>
          <p:nvPr>
            <p:ph idx="4294967295" type="title"/>
          </p:nvPr>
        </p:nvSpPr>
        <p:spPr>
          <a:xfrm>
            <a:off x="311700" y="245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Statistics</a:t>
            </a:r>
            <a:r>
              <a:rPr lang="en">
                <a:latin typeface="Times New Roman"/>
                <a:ea typeface="Times New Roman"/>
                <a:cs typeface="Times New Roman"/>
                <a:sym typeface="Times New Roman"/>
              </a:rPr>
              <a:t> </a:t>
            </a:r>
            <a:r>
              <a:rPr lang="en">
                <a:latin typeface="Times New Roman"/>
                <a:ea typeface="Times New Roman"/>
                <a:cs typeface="Times New Roman"/>
                <a:sym typeface="Times New Roman"/>
              </a:rPr>
              <a:t>Infographic</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139" name="Google Shape;139;p23"/>
          <p:cNvPicPr preferRelativeResize="0"/>
          <p:nvPr/>
        </p:nvPicPr>
        <p:blipFill rotWithShape="1">
          <a:blip r:embed="rId3">
            <a:alphaModFix/>
          </a:blip>
          <a:srcRect b="12838" l="33125" r="33162" t="21994"/>
          <a:stretch/>
        </p:blipFill>
        <p:spPr>
          <a:xfrm>
            <a:off x="233000" y="888375"/>
            <a:ext cx="3281240" cy="4016575"/>
          </a:xfrm>
          <a:prstGeom prst="rect">
            <a:avLst/>
          </a:prstGeom>
          <a:noFill/>
          <a:ln>
            <a:noFill/>
          </a:ln>
        </p:spPr>
      </p:pic>
      <p:pic>
        <p:nvPicPr>
          <p:cNvPr id="140" name="Google Shape;140;p23"/>
          <p:cNvPicPr preferRelativeResize="0"/>
          <p:nvPr/>
        </p:nvPicPr>
        <p:blipFill rotWithShape="1">
          <a:blip r:embed="rId4">
            <a:alphaModFix/>
          </a:blip>
          <a:srcRect b="39641" l="33013" r="33973" t="19949"/>
          <a:stretch/>
        </p:blipFill>
        <p:spPr>
          <a:xfrm>
            <a:off x="3642575" y="888375"/>
            <a:ext cx="5258092" cy="4016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pic>
        <p:nvPicPr>
          <p:cNvPr id="145" name="Google Shape;145;p24"/>
          <p:cNvPicPr preferRelativeResize="0"/>
          <p:nvPr/>
        </p:nvPicPr>
        <p:blipFill rotWithShape="1">
          <a:blip r:embed="rId3">
            <a:alphaModFix/>
          </a:blip>
          <a:srcRect b="19438" l="32693" r="33812" t="39896"/>
          <a:stretch/>
        </p:blipFill>
        <p:spPr>
          <a:xfrm>
            <a:off x="63025" y="973075"/>
            <a:ext cx="4929300" cy="3740600"/>
          </a:xfrm>
          <a:prstGeom prst="rect">
            <a:avLst/>
          </a:prstGeom>
          <a:noFill/>
          <a:ln>
            <a:noFill/>
          </a:ln>
        </p:spPr>
      </p:pic>
      <p:pic>
        <p:nvPicPr>
          <p:cNvPr id="146" name="Google Shape;146;p24"/>
          <p:cNvPicPr preferRelativeResize="0"/>
          <p:nvPr/>
        </p:nvPicPr>
        <p:blipFill rotWithShape="1">
          <a:blip r:embed="rId4">
            <a:alphaModFix/>
          </a:blip>
          <a:srcRect b="12021" l="32693" r="33812" t="37595"/>
          <a:stretch/>
        </p:blipFill>
        <p:spPr>
          <a:xfrm>
            <a:off x="5083675" y="973075"/>
            <a:ext cx="3979110" cy="3740600"/>
          </a:xfrm>
          <a:prstGeom prst="rect">
            <a:avLst/>
          </a:prstGeom>
          <a:noFill/>
          <a:ln>
            <a:noFill/>
          </a:ln>
        </p:spPr>
      </p:pic>
      <p:sp>
        <p:nvSpPr>
          <p:cNvPr id="147" name="Google Shape;147;p24"/>
          <p:cNvSpPr txBox="1"/>
          <p:nvPr>
            <p:ph idx="4294967295" type="title"/>
          </p:nvPr>
        </p:nvSpPr>
        <p:spPr>
          <a:xfrm>
            <a:off x="311700" y="242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Statistics Continued </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GIS </a:t>
            </a:r>
            <a:r>
              <a:rPr lang="en">
                <a:latin typeface="Times New Roman"/>
                <a:ea typeface="Times New Roman"/>
                <a:cs typeface="Times New Roman"/>
                <a:sym typeface="Times New Roman"/>
              </a:rPr>
              <a:t>Analyst’s</a:t>
            </a:r>
            <a:r>
              <a:rPr lang="en">
                <a:latin typeface="Times New Roman"/>
                <a:ea typeface="Times New Roman"/>
                <a:cs typeface="Times New Roman"/>
                <a:sym typeface="Times New Roman"/>
              </a:rPr>
              <a:t> Highlights </a:t>
            </a:r>
            <a:endParaRPr>
              <a:latin typeface="Times New Roman"/>
              <a:ea typeface="Times New Roman"/>
              <a:cs typeface="Times New Roman"/>
              <a:sym typeface="Times New Roman"/>
            </a:endParaRPr>
          </a:p>
        </p:txBody>
      </p:sp>
      <p:sp>
        <p:nvSpPr>
          <p:cNvPr id="153" name="Google Shape;153;p25"/>
          <p:cNvSpPr txBox="1"/>
          <p:nvPr>
            <p:ph idx="1" type="body"/>
          </p:nvPr>
        </p:nvSpPr>
        <p:spPr>
          <a:xfrm>
            <a:off x="6270600" y="812276"/>
            <a:ext cx="2766000" cy="4272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solidFill>
                  <a:srgbClr val="000000"/>
                </a:solidFill>
                <a:latin typeface="Times New Roman"/>
                <a:ea typeface="Times New Roman"/>
                <a:cs typeface="Times New Roman"/>
                <a:sym typeface="Times New Roman"/>
              </a:rPr>
              <a:t>Findings:</a:t>
            </a:r>
            <a:endParaRPr b="1" sz="14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States with the highest numbers in adoptions include California, Texas, Massachusetts and New York</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1400">
                <a:solidFill>
                  <a:schemeClr val="dk1"/>
                </a:solidFill>
                <a:latin typeface="Times New Roman"/>
                <a:ea typeface="Times New Roman"/>
                <a:cs typeface="Times New Roman"/>
                <a:sym typeface="Times New Roman"/>
              </a:rPr>
              <a:t>States where children are more likely to be living with a same-sex couple include Massachusetts (16.4%), California (9.4) and New Mexico (9%)</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LGBT parents are raising less than 5% of all adoptive children in the United States </a:t>
            </a:r>
            <a:endParaRPr sz="1400">
              <a:solidFill>
                <a:schemeClr val="dk1"/>
              </a:solidFill>
              <a:latin typeface="Times New Roman"/>
              <a:ea typeface="Times New Roman"/>
              <a:cs typeface="Times New Roman"/>
              <a:sym typeface="Times New Roman"/>
            </a:endParaRPr>
          </a:p>
        </p:txBody>
      </p:sp>
      <p:pic>
        <p:nvPicPr>
          <p:cNvPr id="154" name="Google Shape;154;p25"/>
          <p:cNvPicPr preferRelativeResize="0"/>
          <p:nvPr/>
        </p:nvPicPr>
        <p:blipFill>
          <a:blip r:embed="rId3">
            <a:alphaModFix/>
          </a:blip>
          <a:stretch>
            <a:fillRect/>
          </a:stretch>
        </p:blipFill>
        <p:spPr>
          <a:xfrm>
            <a:off x="152400" y="1170125"/>
            <a:ext cx="5983074" cy="3334283"/>
          </a:xfrm>
          <a:prstGeom prst="rect">
            <a:avLst/>
          </a:prstGeom>
          <a:noFill/>
          <a:ln>
            <a:noFill/>
          </a:ln>
        </p:spPr>
      </p:pic>
      <p:pic>
        <p:nvPicPr>
          <p:cNvPr id="155" name="Google Shape;155;p25"/>
          <p:cNvPicPr preferRelativeResize="0"/>
          <p:nvPr/>
        </p:nvPicPr>
        <p:blipFill rotWithShape="1">
          <a:blip r:embed="rId4">
            <a:alphaModFix/>
          </a:blip>
          <a:srcRect b="75882" l="0" r="0" t="0"/>
          <a:stretch/>
        </p:blipFill>
        <p:spPr>
          <a:xfrm>
            <a:off x="197125" y="1480850"/>
            <a:ext cx="1218975" cy="169925"/>
          </a:xfrm>
          <a:prstGeom prst="rect">
            <a:avLst/>
          </a:prstGeom>
          <a:noFill/>
          <a:ln>
            <a:noFill/>
          </a:ln>
        </p:spPr>
      </p:pic>
      <p:sp>
        <p:nvSpPr>
          <p:cNvPr id="156" name="Google Shape;156;p25"/>
          <p:cNvSpPr txBox="1"/>
          <p:nvPr/>
        </p:nvSpPr>
        <p:spPr>
          <a:xfrm>
            <a:off x="658438" y="4504400"/>
            <a:ext cx="4971000" cy="5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Note: States that are not color coded had not data on adoptions by LGBT couples. </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0" name="Shape 160"/>
        <p:cNvGrpSpPr/>
        <p:nvPr/>
      </p:nvGrpSpPr>
      <p:grpSpPr>
        <a:xfrm>
          <a:off x="0" y="0"/>
          <a:ext cx="0" cy="0"/>
          <a:chOff x="0" y="0"/>
          <a:chExt cx="0" cy="0"/>
        </a:xfrm>
      </p:grpSpPr>
      <p:sp>
        <p:nvSpPr>
          <p:cNvPr id="161" name="Google Shape;16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GIS Analyst’s Highlights </a:t>
            </a:r>
            <a:endParaRPr>
              <a:latin typeface="Times New Roman"/>
              <a:ea typeface="Times New Roman"/>
              <a:cs typeface="Times New Roman"/>
              <a:sym typeface="Times New Roman"/>
            </a:endParaRPr>
          </a:p>
        </p:txBody>
      </p:sp>
      <p:sp>
        <p:nvSpPr>
          <p:cNvPr id="162" name="Google Shape;162;p26"/>
          <p:cNvSpPr txBox="1"/>
          <p:nvPr>
            <p:ph idx="1" type="body"/>
          </p:nvPr>
        </p:nvSpPr>
        <p:spPr>
          <a:xfrm>
            <a:off x="6287875" y="209175"/>
            <a:ext cx="2544300" cy="478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*States outlined in black have laws that protect LGBT individuals</a:t>
            </a:r>
            <a:endParaRPr sz="1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400">
                <a:solidFill>
                  <a:schemeClr val="dk1"/>
                </a:solidFill>
                <a:latin typeface="Times New Roman"/>
                <a:ea typeface="Times New Roman"/>
                <a:cs typeface="Times New Roman"/>
                <a:sym typeface="Times New Roman"/>
              </a:rPr>
              <a:t>*About 8% of the national population identifies as LGBT </a:t>
            </a:r>
            <a:endParaRPr sz="1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400">
                <a:solidFill>
                  <a:schemeClr val="dk1"/>
                </a:solidFill>
                <a:latin typeface="Times New Roman"/>
                <a:ea typeface="Times New Roman"/>
                <a:cs typeface="Times New Roman"/>
                <a:sym typeface="Times New Roman"/>
              </a:rPr>
              <a:t>*Most of the LGBT population is found in the South region</a:t>
            </a:r>
            <a:endParaRPr sz="1400">
              <a:solidFill>
                <a:schemeClr val="dk1"/>
              </a:solidFill>
              <a:latin typeface="Times New Roman"/>
              <a:ea typeface="Times New Roman"/>
              <a:cs typeface="Times New Roman"/>
              <a:sym typeface="Times New Roman"/>
            </a:endParaRPr>
          </a:p>
          <a:p>
            <a:pPr indent="0" lvl="0" marL="914400" rtl="0" algn="l">
              <a:spcBef>
                <a:spcPts val="0"/>
              </a:spcBef>
              <a:spcAft>
                <a:spcPts val="0"/>
              </a:spcAft>
              <a:buNone/>
            </a:pPr>
            <a:r>
              <a:rPr lang="en" sz="1400">
                <a:solidFill>
                  <a:schemeClr val="dk1"/>
                </a:solidFill>
                <a:latin typeface="Times New Roman"/>
                <a:ea typeface="Times New Roman"/>
                <a:cs typeface="Times New Roman"/>
                <a:sym typeface="Times New Roman"/>
              </a:rPr>
              <a:t>*About 35% of the adult population consist of LGBT</a:t>
            </a:r>
            <a:endParaRPr sz="1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400">
                <a:solidFill>
                  <a:schemeClr val="dk1"/>
                </a:solidFill>
                <a:latin typeface="Times New Roman"/>
                <a:ea typeface="Times New Roman"/>
                <a:cs typeface="Times New Roman"/>
                <a:sym typeface="Times New Roman"/>
              </a:rPr>
              <a:t>*In the Mountain region we see the least amount of the LGBT individuals </a:t>
            </a:r>
            <a:endParaRPr sz="1400">
              <a:solidFill>
                <a:schemeClr val="dk1"/>
              </a:solidFill>
              <a:latin typeface="Times New Roman"/>
              <a:ea typeface="Times New Roman"/>
              <a:cs typeface="Times New Roman"/>
              <a:sym typeface="Times New Roman"/>
            </a:endParaRPr>
          </a:p>
          <a:p>
            <a:pPr indent="0" lvl="0" marL="914400" rtl="0" algn="l">
              <a:spcBef>
                <a:spcPts val="0"/>
              </a:spcBef>
              <a:spcAft>
                <a:spcPts val="0"/>
              </a:spcAft>
              <a:buNone/>
            </a:pPr>
            <a:r>
              <a:rPr lang="en" sz="1400">
                <a:solidFill>
                  <a:schemeClr val="dk1"/>
                </a:solidFill>
                <a:latin typeface="Times New Roman"/>
                <a:ea typeface="Times New Roman"/>
                <a:cs typeface="Times New Roman"/>
                <a:sym typeface="Times New Roman"/>
              </a:rPr>
              <a:t>*Less than 8 percent of the LGBT population </a:t>
            </a:r>
            <a:endParaRPr sz="1400">
              <a:solidFill>
                <a:srgbClr val="000000"/>
              </a:solidFill>
              <a:latin typeface="Times New Roman"/>
              <a:ea typeface="Times New Roman"/>
              <a:cs typeface="Times New Roman"/>
              <a:sym typeface="Times New Roman"/>
            </a:endParaRPr>
          </a:p>
        </p:txBody>
      </p:sp>
      <p:sp>
        <p:nvSpPr>
          <p:cNvPr id="163" name="Google Shape;163;p26"/>
          <p:cNvSpPr txBox="1"/>
          <p:nvPr/>
        </p:nvSpPr>
        <p:spPr>
          <a:xfrm>
            <a:off x="233775" y="4498900"/>
            <a:ext cx="2251800" cy="23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dk1"/>
                </a:solidFill>
                <a:latin typeface="Times New Roman"/>
                <a:ea typeface="Times New Roman"/>
                <a:cs typeface="Times New Roman"/>
                <a:sym typeface="Times New Roman"/>
              </a:rPr>
              <a:t>Adoption rates and population</a:t>
            </a:r>
            <a:endParaRPr b="1" sz="1000">
              <a:latin typeface="Times New Roman"/>
              <a:ea typeface="Times New Roman"/>
              <a:cs typeface="Times New Roman"/>
              <a:sym typeface="Times New Roman"/>
            </a:endParaRPr>
          </a:p>
        </p:txBody>
      </p:sp>
      <p:pic>
        <p:nvPicPr>
          <p:cNvPr id="164" name="Google Shape;164;p26"/>
          <p:cNvPicPr preferRelativeResize="0"/>
          <p:nvPr/>
        </p:nvPicPr>
        <p:blipFill>
          <a:blip r:embed="rId3">
            <a:alphaModFix/>
          </a:blip>
          <a:stretch>
            <a:fillRect/>
          </a:stretch>
        </p:blipFill>
        <p:spPr>
          <a:xfrm>
            <a:off x="166250" y="1017725"/>
            <a:ext cx="6099422" cy="34811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GIS </a:t>
            </a:r>
            <a:r>
              <a:rPr lang="en">
                <a:latin typeface="Times New Roman"/>
                <a:ea typeface="Times New Roman"/>
                <a:cs typeface="Times New Roman"/>
                <a:sym typeface="Times New Roman"/>
              </a:rPr>
              <a:t>Analyst’s Highlights </a:t>
            </a:r>
            <a:endParaRPr>
              <a:latin typeface="Times New Roman"/>
              <a:ea typeface="Times New Roman"/>
              <a:cs typeface="Times New Roman"/>
              <a:sym typeface="Times New Roman"/>
            </a:endParaRPr>
          </a:p>
        </p:txBody>
      </p:sp>
      <p:sp>
        <p:nvSpPr>
          <p:cNvPr id="170" name="Google Shape;170;p27"/>
          <p:cNvSpPr txBox="1"/>
          <p:nvPr>
            <p:ph idx="1" type="body"/>
          </p:nvPr>
        </p:nvSpPr>
        <p:spPr>
          <a:xfrm>
            <a:off x="6287875" y="209175"/>
            <a:ext cx="2544300" cy="478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Times New Roman"/>
                <a:ea typeface="Times New Roman"/>
                <a:cs typeface="Times New Roman"/>
                <a:sym typeface="Times New Roman"/>
              </a:rPr>
              <a:t>Findings:</a:t>
            </a:r>
            <a:endParaRPr b="1"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(1) </a:t>
            </a:r>
            <a:r>
              <a:rPr lang="en" sz="1400">
                <a:solidFill>
                  <a:schemeClr val="dk1"/>
                </a:solidFill>
                <a:latin typeface="Times New Roman"/>
                <a:ea typeface="Times New Roman"/>
                <a:cs typeface="Times New Roman"/>
                <a:sym typeface="Times New Roman"/>
              </a:rPr>
              <a:t>Same-sex couples in the Mountain states have the lowest adoption rates of same-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(2) Sex couples throughout the country LGBT individuals in the Mountain states are much more likely to report having a household income below $24,000 than their non-LGBT counterparts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(3) Same-sex couples raising children in the South have a household income that is nearly $11,000 lower on average than their different- sex married parent counterparts who are raising children. </a:t>
            </a:r>
            <a:endParaRPr sz="1400">
              <a:solidFill>
                <a:srgbClr val="000000"/>
              </a:solidFill>
              <a:latin typeface="Times New Roman"/>
              <a:ea typeface="Times New Roman"/>
              <a:cs typeface="Times New Roman"/>
              <a:sym typeface="Times New Roman"/>
            </a:endParaRPr>
          </a:p>
        </p:txBody>
      </p:sp>
      <p:sp>
        <p:nvSpPr>
          <p:cNvPr id="171" name="Google Shape;171;p27"/>
          <p:cNvSpPr txBox="1"/>
          <p:nvPr/>
        </p:nvSpPr>
        <p:spPr>
          <a:xfrm>
            <a:off x="152400" y="4166475"/>
            <a:ext cx="5889300" cy="3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00">
                <a:solidFill>
                  <a:schemeClr val="dk1"/>
                </a:solidFill>
                <a:latin typeface="Times New Roman"/>
                <a:ea typeface="Times New Roman"/>
                <a:cs typeface="Times New Roman"/>
                <a:sym typeface="Times New Roman"/>
              </a:rPr>
              <a:t>Disparity between same-sex parent income and LGBTQ adoption rates across five regions in the Nation</a:t>
            </a:r>
            <a:endParaRPr b="1" sz="1000">
              <a:latin typeface="Times New Roman"/>
              <a:ea typeface="Times New Roman"/>
              <a:cs typeface="Times New Roman"/>
              <a:sym typeface="Times New Roman"/>
            </a:endParaRPr>
          </a:p>
        </p:txBody>
      </p:sp>
      <p:pic>
        <p:nvPicPr>
          <p:cNvPr id="172" name="Google Shape;172;p27"/>
          <p:cNvPicPr preferRelativeResize="0"/>
          <p:nvPr/>
        </p:nvPicPr>
        <p:blipFill>
          <a:blip r:embed="rId3">
            <a:alphaModFix/>
          </a:blip>
          <a:stretch>
            <a:fillRect/>
          </a:stretch>
        </p:blipFill>
        <p:spPr>
          <a:xfrm>
            <a:off x="152400" y="1170125"/>
            <a:ext cx="5983077" cy="2996340"/>
          </a:xfrm>
          <a:prstGeom prst="rect">
            <a:avLst/>
          </a:prstGeom>
          <a:noFill/>
          <a:ln>
            <a:noFill/>
          </a:ln>
        </p:spPr>
      </p:pic>
      <p:sp>
        <p:nvSpPr>
          <p:cNvPr id="173" name="Google Shape;173;p27"/>
          <p:cNvSpPr txBox="1"/>
          <p:nvPr/>
        </p:nvSpPr>
        <p:spPr>
          <a:xfrm>
            <a:off x="186900" y="4486275"/>
            <a:ext cx="58548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Key: </a:t>
            </a:r>
            <a:r>
              <a:rPr b="1" lang="en" sz="1200">
                <a:solidFill>
                  <a:srgbClr val="FF9900"/>
                </a:solidFill>
                <a:latin typeface="Times New Roman"/>
                <a:ea typeface="Times New Roman"/>
                <a:cs typeface="Times New Roman"/>
                <a:sym typeface="Times New Roman"/>
              </a:rPr>
              <a:t>Orange</a:t>
            </a:r>
            <a:r>
              <a:rPr lang="en" sz="1200">
                <a:solidFill>
                  <a:schemeClr val="dk1"/>
                </a:solidFill>
                <a:latin typeface="Times New Roman"/>
                <a:ea typeface="Times New Roman"/>
                <a:cs typeface="Times New Roman"/>
                <a:sym typeface="Times New Roman"/>
              </a:rPr>
              <a:t> circle: same-sex parent income, </a:t>
            </a:r>
            <a:r>
              <a:rPr b="1" lang="en" sz="1200">
                <a:solidFill>
                  <a:srgbClr val="9900FF"/>
                </a:solidFill>
                <a:latin typeface="Times New Roman"/>
                <a:ea typeface="Times New Roman"/>
                <a:cs typeface="Times New Roman"/>
                <a:sym typeface="Times New Roman"/>
              </a:rPr>
              <a:t>Purple</a:t>
            </a:r>
            <a:r>
              <a:rPr lang="en" sz="1200">
                <a:solidFill>
                  <a:schemeClr val="dk1"/>
                </a:solidFill>
                <a:latin typeface="Times New Roman"/>
                <a:ea typeface="Times New Roman"/>
                <a:cs typeface="Times New Roman"/>
                <a:sym typeface="Times New Roman"/>
              </a:rPr>
              <a:t> circle: opposite-sex parent income, </a:t>
            </a:r>
            <a:r>
              <a:rPr b="1" lang="en" sz="1200">
                <a:solidFill>
                  <a:srgbClr val="0000FF"/>
                </a:solidFill>
                <a:latin typeface="Times New Roman"/>
                <a:ea typeface="Times New Roman"/>
                <a:cs typeface="Times New Roman"/>
                <a:sym typeface="Times New Roman"/>
              </a:rPr>
              <a:t>Blue</a:t>
            </a:r>
            <a:r>
              <a:rPr lang="en" sz="1200">
                <a:solidFill>
                  <a:schemeClr val="dk1"/>
                </a:solidFill>
                <a:latin typeface="Times New Roman"/>
                <a:ea typeface="Times New Roman"/>
                <a:cs typeface="Times New Roman"/>
                <a:sym typeface="Times New Roman"/>
              </a:rPr>
              <a:t> square: adoption rates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Policy Analyst’s Highlights </a:t>
            </a:r>
            <a:endParaRPr>
              <a:latin typeface="Times New Roman"/>
              <a:ea typeface="Times New Roman"/>
              <a:cs typeface="Times New Roman"/>
              <a:sym typeface="Times New Roman"/>
            </a:endParaRPr>
          </a:p>
        </p:txBody>
      </p:sp>
      <p:sp>
        <p:nvSpPr>
          <p:cNvPr id="179" name="Google Shape;179;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000000"/>
              </a:buClr>
              <a:buSzPts val="1800"/>
              <a:buFont typeface="Times New Roman"/>
              <a:buChar char="●"/>
            </a:pPr>
            <a:r>
              <a:rPr lang="en">
                <a:solidFill>
                  <a:schemeClr val="dk1"/>
                </a:solidFill>
                <a:latin typeface="Times New Roman"/>
                <a:ea typeface="Times New Roman"/>
                <a:cs typeface="Times New Roman"/>
                <a:sym typeface="Times New Roman"/>
              </a:rPr>
              <a:t>The federal government needs to work with the state officials to make sure the equal protection clause is not violated</a:t>
            </a:r>
            <a:endParaRPr>
              <a:solidFill>
                <a:srgbClr val="000000"/>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rgbClr val="000000"/>
              </a:buClr>
              <a:buSzPts val="1800"/>
              <a:buFont typeface="Times New Roman"/>
              <a:buChar char="●"/>
            </a:pPr>
            <a:r>
              <a:rPr lang="en">
                <a:solidFill>
                  <a:schemeClr val="dk1"/>
                </a:solidFill>
                <a:latin typeface="Times New Roman"/>
                <a:ea typeface="Times New Roman"/>
                <a:cs typeface="Times New Roman"/>
                <a:sym typeface="Times New Roman"/>
              </a:rPr>
              <a:t>At the state level, legislators need to make sure funding is used to educate the community about LGBT and equal rights.</a:t>
            </a:r>
            <a:endParaRPr>
              <a:solidFill>
                <a:srgbClr val="000000"/>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rgbClr val="000000"/>
              </a:buClr>
              <a:buSzPts val="1800"/>
              <a:buFont typeface="Times New Roman"/>
              <a:buChar char="●"/>
            </a:pPr>
            <a:r>
              <a:rPr lang="en">
                <a:solidFill>
                  <a:schemeClr val="dk1"/>
                </a:solidFill>
                <a:latin typeface="Times New Roman"/>
                <a:ea typeface="Times New Roman"/>
                <a:cs typeface="Times New Roman"/>
                <a:sym typeface="Times New Roman"/>
              </a:rPr>
              <a:t> At the local level communities especially in the South, where most of LGBT individuals live, they  need to start conversation on the extended rights these individuals and couples deserve.</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3" name="Shape 183"/>
        <p:cNvGrpSpPr/>
        <p:nvPr/>
      </p:nvGrpSpPr>
      <p:grpSpPr>
        <a:xfrm>
          <a:off x="0" y="0"/>
          <a:ext cx="0" cy="0"/>
          <a:chOff x="0" y="0"/>
          <a:chExt cx="0" cy="0"/>
        </a:xfrm>
      </p:grpSpPr>
      <p:sp>
        <p:nvSpPr>
          <p:cNvPr id="184" name="Google Shape;184;p29"/>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Communications Analyst’s Highlights </a:t>
            </a:r>
            <a:endParaRPr>
              <a:latin typeface="Times New Roman"/>
              <a:ea typeface="Times New Roman"/>
              <a:cs typeface="Times New Roman"/>
              <a:sym typeface="Times New Roman"/>
            </a:endParaRPr>
          </a:p>
        </p:txBody>
      </p:sp>
      <p:pic>
        <p:nvPicPr>
          <p:cNvPr id="185" name="Google Shape;185;p29"/>
          <p:cNvPicPr preferRelativeResize="0"/>
          <p:nvPr/>
        </p:nvPicPr>
        <p:blipFill>
          <a:blip r:embed="rId3">
            <a:alphaModFix/>
          </a:blip>
          <a:stretch>
            <a:fillRect/>
          </a:stretch>
        </p:blipFill>
        <p:spPr>
          <a:xfrm>
            <a:off x="6219389" y="1017725"/>
            <a:ext cx="2850761" cy="3991025"/>
          </a:xfrm>
          <a:prstGeom prst="rect">
            <a:avLst/>
          </a:prstGeom>
          <a:noFill/>
          <a:ln>
            <a:noFill/>
          </a:ln>
        </p:spPr>
      </p:pic>
      <p:pic>
        <p:nvPicPr>
          <p:cNvPr id="186" name="Google Shape;186;p29"/>
          <p:cNvPicPr preferRelativeResize="0"/>
          <p:nvPr/>
        </p:nvPicPr>
        <p:blipFill>
          <a:blip r:embed="rId4">
            <a:alphaModFix/>
          </a:blip>
          <a:stretch>
            <a:fillRect/>
          </a:stretch>
        </p:blipFill>
        <p:spPr>
          <a:xfrm>
            <a:off x="110775" y="1368575"/>
            <a:ext cx="6043974" cy="34802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90" name="Shape 190"/>
        <p:cNvGrpSpPr/>
        <p:nvPr/>
      </p:nvGrpSpPr>
      <p:grpSpPr>
        <a:xfrm>
          <a:off x="0" y="0"/>
          <a:ext cx="0" cy="0"/>
          <a:chOff x="0" y="0"/>
          <a:chExt cx="0" cy="0"/>
        </a:xfrm>
      </p:grpSpPr>
      <p:sp>
        <p:nvSpPr>
          <p:cNvPr id="191" name="Google Shape;191;p3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Reflection</a:t>
            </a:r>
            <a:endParaRPr>
              <a:latin typeface="Times New Roman"/>
              <a:ea typeface="Times New Roman"/>
              <a:cs typeface="Times New Roman"/>
              <a:sym typeface="Times New Roman"/>
            </a:endParaRPr>
          </a:p>
        </p:txBody>
      </p:sp>
      <p:sp>
        <p:nvSpPr>
          <p:cNvPr id="192" name="Google Shape;192;p30"/>
          <p:cNvSpPr txBox="1"/>
          <p:nvPr>
            <p:ph idx="1" type="body"/>
          </p:nvPr>
        </p:nvSpPr>
        <p:spPr>
          <a:xfrm>
            <a:off x="311700" y="506550"/>
            <a:ext cx="8520600" cy="46368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We have to start small in order to start gaining more awareness about adoption discrimination towards LGBTQ+ parenting.</a:t>
            </a:r>
            <a:endParaRPr>
              <a:solidFill>
                <a:srgbClr val="000000"/>
              </a:solidFill>
              <a:latin typeface="Times New Roman"/>
              <a:ea typeface="Times New Roman"/>
              <a:cs typeface="Times New Roman"/>
              <a:sym typeface="Times New Roman"/>
            </a:endParaRPr>
          </a:p>
          <a:p>
            <a:pPr indent="-317500" lvl="1" marL="914400" rtl="0" algn="l">
              <a:lnSpc>
                <a:spcPct val="200000"/>
              </a:lnSpc>
              <a:spcBef>
                <a:spcPts val="0"/>
              </a:spcBef>
              <a:spcAft>
                <a:spcPts val="0"/>
              </a:spcAft>
              <a:buClr>
                <a:srgbClr val="000000"/>
              </a:buClr>
              <a:buSzPts val="1400"/>
              <a:buFont typeface="Times New Roman"/>
              <a:buChar char="○"/>
            </a:pPr>
            <a:r>
              <a:rPr lang="en">
                <a:solidFill>
                  <a:srgbClr val="000000"/>
                </a:solidFill>
                <a:latin typeface="Times New Roman"/>
                <a:ea typeface="Times New Roman"/>
                <a:cs typeface="Times New Roman"/>
                <a:sym typeface="Times New Roman"/>
              </a:rPr>
              <a:t>If we begin with talking about the issue, it will spread attention and awareness for people to start getting involved.</a:t>
            </a:r>
            <a:endParaRPr>
              <a:solidFill>
                <a:srgbClr val="000000"/>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The causes of this issue are linked to the fact that there are currently no policies that protect the adoption rights to LGBTQ+ peoples.</a:t>
            </a:r>
            <a:endParaRPr>
              <a:solidFill>
                <a:srgbClr val="000000"/>
              </a:solidFill>
              <a:latin typeface="Times New Roman"/>
              <a:ea typeface="Times New Roman"/>
              <a:cs typeface="Times New Roman"/>
              <a:sym typeface="Times New Roman"/>
            </a:endParaRPr>
          </a:p>
          <a:p>
            <a:pPr indent="-342900" lvl="0" marL="457200" rtl="0" algn="l">
              <a:lnSpc>
                <a:spcPct val="200000"/>
              </a:lnSpc>
              <a:spcBef>
                <a:spcPts val="0"/>
              </a:spcBef>
              <a:spcAft>
                <a:spcPts val="0"/>
              </a:spcAft>
              <a:buClr>
                <a:srgbClr val="000000"/>
              </a:buClr>
              <a:buSzPts val="1800"/>
              <a:buFont typeface="Times New Roman"/>
              <a:buChar char="●"/>
            </a:pPr>
            <a:r>
              <a:rPr lang="en">
                <a:solidFill>
                  <a:srgbClr val="000000"/>
                </a:solidFill>
                <a:latin typeface="Times New Roman"/>
                <a:ea typeface="Times New Roman"/>
                <a:cs typeface="Times New Roman"/>
                <a:sym typeface="Times New Roman"/>
              </a:rPr>
              <a:t>The solutions to the problem include amending the Equal Protection Clause, implementing state laws to meet a quota of adoptions for LGBTQ+ people,  and provide public education to our communities to raise awareness.</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6" name="Shape 196"/>
        <p:cNvGrpSpPr/>
        <p:nvPr/>
      </p:nvGrpSpPr>
      <p:grpSpPr>
        <a:xfrm>
          <a:off x="0" y="0"/>
          <a:ext cx="0" cy="0"/>
          <a:chOff x="0" y="0"/>
          <a:chExt cx="0" cy="0"/>
        </a:xfrm>
      </p:grpSpPr>
      <p:sp>
        <p:nvSpPr>
          <p:cNvPr id="197" name="Google Shape;19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Bibliography</a:t>
            </a:r>
            <a:endParaRPr/>
          </a:p>
        </p:txBody>
      </p:sp>
      <p:sp>
        <p:nvSpPr>
          <p:cNvPr id="198" name="Google Shape;19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sz="1400" u="sng">
                <a:solidFill>
                  <a:schemeClr val="hlink"/>
                </a:solidFill>
                <a:highlight>
                  <a:srgbClr val="FFFFFF"/>
                </a:highlight>
                <a:latin typeface="Times New Roman"/>
                <a:ea typeface="Times New Roman"/>
                <a:cs typeface="Times New Roman"/>
                <a:sym typeface="Times New Roman"/>
                <a:hlinkClick r:id="rId3"/>
              </a:rPr>
              <a:t>Gates, Gary, et al. “Adoption Report.” </a:t>
            </a:r>
            <a:r>
              <a:rPr i="1" lang="en" sz="1400" u="sng">
                <a:solidFill>
                  <a:schemeClr val="hlink"/>
                </a:solidFill>
                <a:latin typeface="Times New Roman"/>
                <a:ea typeface="Times New Roman"/>
                <a:cs typeface="Times New Roman"/>
                <a:sym typeface="Times New Roman"/>
                <a:hlinkClick r:id="rId4"/>
              </a:rPr>
              <a:t>The William Insitute UCLA School of Law</a:t>
            </a:r>
            <a:r>
              <a:rPr lang="en" sz="1400" u="sng">
                <a:solidFill>
                  <a:schemeClr val="hlink"/>
                </a:solidFill>
                <a:highlight>
                  <a:srgbClr val="FFFFFF"/>
                </a:highlight>
                <a:latin typeface="Times New Roman"/>
                <a:ea typeface="Times New Roman"/>
                <a:cs typeface="Times New Roman"/>
                <a:sym typeface="Times New Roman"/>
                <a:hlinkClick r:id="rId5"/>
              </a:rPr>
              <a:t>, Urban Institute, Mar. 2007.</a:t>
            </a:r>
            <a:r>
              <a:rPr lang="en"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1"/>
              </a:buClr>
              <a:buSzPts val="1100"/>
              <a:buFont typeface="Arial"/>
              <a:buNone/>
            </a:pPr>
            <a:r>
              <a:rPr lang="en" sz="1400" u="sng">
                <a:solidFill>
                  <a:schemeClr val="hlink"/>
                </a:solidFill>
                <a:latin typeface="Times New Roman"/>
                <a:ea typeface="Times New Roman"/>
                <a:cs typeface="Times New Roman"/>
                <a:sym typeface="Times New Roman"/>
                <a:hlinkClick r:id="rId6"/>
              </a:rPr>
              <a:t>US Census Bureau</a:t>
            </a:r>
            <a:r>
              <a:rPr lang="en" sz="1400">
                <a:solidFill>
                  <a:srgbClr val="333333"/>
                </a:solidFill>
                <a:latin typeface="Times New Roman"/>
                <a:ea typeface="Times New Roman"/>
                <a:cs typeface="Times New Roman"/>
                <a:sym typeface="Times New Roman"/>
              </a:rPr>
              <a:t>. (2018, February 07). Data. </a:t>
            </a:r>
            <a:endParaRPr sz="1400">
              <a:solidFill>
                <a:srgbClr val="333333"/>
              </a:solidFill>
              <a:latin typeface="Times New Roman"/>
              <a:ea typeface="Times New Roman"/>
              <a:cs typeface="Times New Roman"/>
              <a:sym typeface="Times New Roman"/>
            </a:endParaRPr>
          </a:p>
          <a:p>
            <a:pPr indent="0" lvl="0" marL="0" rtl="0" algn="l">
              <a:lnSpc>
                <a:spcPct val="200000"/>
              </a:lnSpc>
              <a:spcBef>
                <a:spcPts val="0"/>
              </a:spcBef>
              <a:spcAft>
                <a:spcPts val="0"/>
              </a:spcAft>
              <a:buClr>
                <a:schemeClr val="dk1"/>
              </a:buClr>
              <a:buSzPts val="1100"/>
              <a:buFont typeface="Arial"/>
              <a:buNone/>
            </a:pPr>
            <a:r>
              <a:rPr lang="en" sz="1100" u="sng">
                <a:solidFill>
                  <a:schemeClr val="accent5"/>
                </a:solidFill>
              </a:rPr>
              <a:t>Gates, Gary J., et al. “Adoption and Foster Care by Lesbian and Gay Parents in the United States.” </a:t>
            </a:r>
            <a:r>
              <a:rPr i="1" lang="en" sz="1100" u="sng">
                <a:solidFill>
                  <a:schemeClr val="accent5"/>
                </a:solidFill>
              </a:rPr>
              <a:t>PsycEXTRA Dataset</a:t>
            </a:r>
            <a:r>
              <a:rPr lang="en" sz="1100" u="sng">
                <a:solidFill>
                  <a:schemeClr val="accent5"/>
                </a:solidFill>
              </a:rPr>
              <a:t>, 12 Jan. </a:t>
            </a:r>
            <a:endParaRPr sz="1100" u="sng">
              <a:solidFill>
                <a:schemeClr val="accent5"/>
              </a:solidFill>
            </a:endParaRPr>
          </a:p>
          <a:p>
            <a:pPr indent="457200" lvl="0" marL="0" rtl="0" algn="l">
              <a:lnSpc>
                <a:spcPct val="200000"/>
              </a:lnSpc>
              <a:spcBef>
                <a:spcPts val="0"/>
              </a:spcBef>
              <a:spcAft>
                <a:spcPts val="0"/>
              </a:spcAft>
              <a:buClr>
                <a:schemeClr val="dk1"/>
              </a:buClr>
              <a:buSzPts val="1100"/>
              <a:buFont typeface="Arial"/>
              <a:buNone/>
            </a:pPr>
            <a:r>
              <a:rPr lang="en" sz="1100" u="sng">
                <a:solidFill>
                  <a:schemeClr val="accent5"/>
                </a:solidFill>
              </a:rPr>
              <a:t>2007.</a:t>
            </a:r>
            <a:endParaRPr sz="1100" u="sng">
              <a:solidFill>
                <a:schemeClr val="accent5"/>
              </a:solidFill>
            </a:endParaRPr>
          </a:p>
          <a:p>
            <a:pPr indent="0" lvl="0" marL="0" rtl="0" algn="l">
              <a:lnSpc>
                <a:spcPct val="20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20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200000"/>
              </a:lnSpc>
              <a:spcBef>
                <a:spcPts val="0"/>
              </a:spcBef>
              <a:spcAft>
                <a:spcPts val="0"/>
              </a:spcAft>
              <a:buClr>
                <a:schemeClr val="dk1"/>
              </a:buClr>
              <a:buSzPts val="1100"/>
              <a:buFont typeface="Arial"/>
              <a:buNone/>
            </a:pPr>
            <a:r>
              <a:t/>
            </a:r>
            <a:endParaRPr sz="1400">
              <a:solidFill>
                <a:srgbClr val="333333"/>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Public Problem</a:t>
            </a:r>
            <a:endParaRPr>
              <a:latin typeface="Times New Roman"/>
              <a:ea typeface="Times New Roman"/>
              <a:cs typeface="Times New Roman"/>
              <a:sym typeface="Times New Roman"/>
            </a:endParaRPr>
          </a:p>
        </p:txBody>
      </p:sp>
      <p:sp>
        <p:nvSpPr>
          <p:cNvPr id="61" name="Google Shape;61;p14"/>
          <p:cNvSpPr txBox="1"/>
          <p:nvPr>
            <p:ph idx="1" type="body"/>
          </p:nvPr>
        </p:nvSpPr>
        <p:spPr>
          <a:xfrm>
            <a:off x="3059150" y="1835238"/>
            <a:ext cx="2768700" cy="23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There is a stigma against LGBT couples adopting, and many policies nationwide that </a:t>
            </a:r>
            <a:r>
              <a:rPr lang="en">
                <a:solidFill>
                  <a:schemeClr val="dk1"/>
                </a:solidFill>
                <a:latin typeface="Times New Roman"/>
                <a:ea typeface="Times New Roman"/>
                <a:cs typeface="Times New Roman"/>
                <a:sym typeface="Times New Roman"/>
              </a:rPr>
              <a:t>states</a:t>
            </a:r>
            <a:r>
              <a:rPr lang="en">
                <a:solidFill>
                  <a:schemeClr val="dk1"/>
                </a:solidFill>
                <a:latin typeface="Times New Roman"/>
                <a:ea typeface="Times New Roman"/>
                <a:cs typeface="Times New Roman"/>
                <a:sym typeface="Times New Roman"/>
              </a:rPr>
              <a:t> and adoption agencies to turn away LGBT couples</a:t>
            </a:r>
            <a:endParaRPr>
              <a:solidFill>
                <a:schemeClr val="dk1"/>
              </a:solidFill>
              <a:latin typeface="Times New Roman"/>
              <a:ea typeface="Times New Roman"/>
              <a:cs typeface="Times New Roman"/>
              <a:sym typeface="Times New Roman"/>
            </a:endParaRPr>
          </a:p>
          <a:p>
            <a:pPr indent="0" lvl="0" marL="0" rtl="0" algn="l">
              <a:spcBef>
                <a:spcPts val="0"/>
              </a:spcBef>
              <a:spcAft>
                <a:spcPts val="1600"/>
              </a:spcAft>
              <a:buNone/>
            </a:pPr>
            <a:r>
              <a:t/>
            </a:r>
            <a:endParaRPr>
              <a:solidFill>
                <a:srgbClr val="000000"/>
              </a:solidFill>
              <a:latin typeface="Times New Roman"/>
              <a:ea typeface="Times New Roman"/>
              <a:cs typeface="Times New Roman"/>
              <a:sym typeface="Times New Roman"/>
            </a:endParaRPr>
          </a:p>
        </p:txBody>
      </p:sp>
      <p:pic>
        <p:nvPicPr>
          <p:cNvPr id="62" name="Google Shape;62;p14"/>
          <p:cNvPicPr preferRelativeResize="0"/>
          <p:nvPr/>
        </p:nvPicPr>
        <p:blipFill>
          <a:blip r:embed="rId3">
            <a:alphaModFix/>
          </a:blip>
          <a:stretch>
            <a:fillRect/>
          </a:stretch>
        </p:blipFill>
        <p:spPr>
          <a:xfrm>
            <a:off x="6058125" y="1427350"/>
            <a:ext cx="2928575" cy="2928575"/>
          </a:xfrm>
          <a:prstGeom prst="rect">
            <a:avLst/>
          </a:prstGeom>
          <a:noFill/>
          <a:ln>
            <a:noFill/>
          </a:ln>
        </p:spPr>
      </p:pic>
      <p:pic>
        <p:nvPicPr>
          <p:cNvPr id="63" name="Google Shape;63;p14"/>
          <p:cNvPicPr preferRelativeResize="0"/>
          <p:nvPr/>
        </p:nvPicPr>
        <p:blipFill>
          <a:blip r:embed="rId4">
            <a:alphaModFix/>
          </a:blip>
          <a:stretch>
            <a:fillRect/>
          </a:stretch>
        </p:blipFill>
        <p:spPr>
          <a:xfrm>
            <a:off x="135350" y="1216183"/>
            <a:ext cx="2693525" cy="362941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Causes of Problem</a:t>
            </a:r>
            <a:r>
              <a:rPr lang="en"/>
              <a:t> </a:t>
            </a:r>
            <a:endParaRPr/>
          </a:p>
        </p:txBody>
      </p:sp>
      <p:sp>
        <p:nvSpPr>
          <p:cNvPr id="69" name="Google Shape;69;p15"/>
          <p:cNvSpPr txBox="1"/>
          <p:nvPr>
            <p:ph idx="1" type="body"/>
          </p:nvPr>
        </p:nvSpPr>
        <p:spPr>
          <a:xfrm>
            <a:off x="293650" y="1125975"/>
            <a:ext cx="66282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Federal law does not protect against discrimination of LGBT couples, negative stereotypes against LGBT parents and their influence on sexual orientation</a:t>
            </a:r>
            <a:endParaRPr>
              <a:solidFill>
                <a:schemeClr val="dk1"/>
              </a:solidFill>
              <a:latin typeface="Times New Roman"/>
              <a:ea typeface="Times New Roman"/>
              <a:cs typeface="Times New Roman"/>
              <a:sym typeface="Times New Roman"/>
            </a:endParaRPr>
          </a:p>
          <a:p>
            <a:pPr indent="0" lvl="0" marL="457200" marR="0" rtl="0" algn="l">
              <a:lnSpc>
                <a:spcPct val="115000"/>
              </a:lnSpc>
              <a:spcBef>
                <a:spcPts val="0"/>
              </a:spcBef>
              <a:spcAft>
                <a:spcPts val="1600"/>
              </a:spcAft>
              <a:buNone/>
            </a:pPr>
            <a:r>
              <a:t/>
            </a:r>
            <a:endParaRPr sz="3000">
              <a:solidFill>
                <a:srgbClr val="000000"/>
              </a:solidFill>
              <a:latin typeface="Times New Roman"/>
              <a:ea typeface="Times New Roman"/>
              <a:cs typeface="Times New Roman"/>
              <a:sym typeface="Times New Roman"/>
            </a:endParaRPr>
          </a:p>
        </p:txBody>
      </p:sp>
      <p:pic>
        <p:nvPicPr>
          <p:cNvPr id="70" name="Google Shape;70;p15"/>
          <p:cNvPicPr preferRelativeResize="0"/>
          <p:nvPr/>
        </p:nvPicPr>
        <p:blipFill>
          <a:blip r:embed="rId3">
            <a:alphaModFix/>
          </a:blip>
          <a:stretch>
            <a:fillRect/>
          </a:stretch>
        </p:blipFill>
        <p:spPr>
          <a:xfrm>
            <a:off x="7086600" y="0"/>
            <a:ext cx="2057400" cy="5143500"/>
          </a:xfrm>
          <a:prstGeom prst="rect">
            <a:avLst/>
          </a:prstGeom>
          <a:noFill/>
          <a:ln>
            <a:noFill/>
          </a:ln>
        </p:spPr>
      </p:pic>
      <p:pic>
        <p:nvPicPr>
          <p:cNvPr id="71" name="Google Shape;71;p15"/>
          <p:cNvPicPr preferRelativeResize="0"/>
          <p:nvPr/>
        </p:nvPicPr>
        <p:blipFill>
          <a:blip r:embed="rId4">
            <a:alphaModFix/>
          </a:blip>
          <a:stretch>
            <a:fillRect/>
          </a:stretch>
        </p:blipFill>
        <p:spPr>
          <a:xfrm>
            <a:off x="1616700" y="2253925"/>
            <a:ext cx="3982100" cy="2986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246100" y="309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Effects of Problem</a:t>
            </a:r>
            <a:endParaRPr>
              <a:latin typeface="Times New Roman"/>
              <a:ea typeface="Times New Roman"/>
              <a:cs typeface="Times New Roman"/>
              <a:sym typeface="Times New Roman"/>
            </a:endParaRPr>
          </a:p>
        </p:txBody>
      </p:sp>
      <p:sp>
        <p:nvSpPr>
          <p:cNvPr id="77" name="Google Shape;77;p16"/>
          <p:cNvSpPr txBox="1"/>
          <p:nvPr>
            <p:ph idx="1" type="body"/>
          </p:nvPr>
        </p:nvSpPr>
        <p:spPr>
          <a:xfrm>
            <a:off x="246100" y="4269850"/>
            <a:ext cx="8785500" cy="6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Leaves thousands of children in the foster care system, and allowing for the stigma of LGBT parents to live on</a:t>
            </a:r>
            <a:endParaRPr>
              <a:solidFill>
                <a:srgbClr val="FF0000"/>
              </a:solidFill>
              <a:latin typeface="Times New Roman"/>
              <a:ea typeface="Times New Roman"/>
              <a:cs typeface="Times New Roman"/>
              <a:sym typeface="Times New Roman"/>
            </a:endParaRPr>
          </a:p>
        </p:txBody>
      </p:sp>
      <p:pic>
        <p:nvPicPr>
          <p:cNvPr id="78" name="Google Shape;78;p16"/>
          <p:cNvPicPr preferRelativeResize="0"/>
          <p:nvPr/>
        </p:nvPicPr>
        <p:blipFill>
          <a:blip r:embed="rId3">
            <a:alphaModFix/>
          </a:blip>
          <a:stretch>
            <a:fillRect/>
          </a:stretch>
        </p:blipFill>
        <p:spPr>
          <a:xfrm>
            <a:off x="1864872" y="1017713"/>
            <a:ext cx="5414254" cy="325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Federal &amp; State </a:t>
            </a:r>
            <a:r>
              <a:rPr lang="en">
                <a:latin typeface="Times New Roman"/>
                <a:ea typeface="Times New Roman"/>
                <a:cs typeface="Times New Roman"/>
                <a:sym typeface="Times New Roman"/>
              </a:rPr>
              <a:t>Solutions of Problem</a:t>
            </a:r>
            <a:endParaRPr>
              <a:latin typeface="Times New Roman"/>
              <a:ea typeface="Times New Roman"/>
              <a:cs typeface="Times New Roman"/>
              <a:sym typeface="Times New Roman"/>
            </a:endParaRPr>
          </a:p>
        </p:txBody>
      </p:sp>
      <p:sp>
        <p:nvSpPr>
          <p:cNvPr id="84" name="Google Shape;84;p17"/>
          <p:cNvSpPr txBox="1"/>
          <p:nvPr>
            <p:ph idx="1" type="body"/>
          </p:nvPr>
        </p:nvSpPr>
        <p:spPr>
          <a:xfrm>
            <a:off x="237850" y="1214600"/>
            <a:ext cx="8520600" cy="363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Federal: </a:t>
            </a:r>
            <a:r>
              <a:rPr lang="en">
                <a:solidFill>
                  <a:schemeClr val="dk1"/>
                </a:solidFill>
                <a:latin typeface="Times New Roman"/>
                <a:ea typeface="Times New Roman"/>
                <a:cs typeface="Times New Roman"/>
                <a:sym typeface="Times New Roman"/>
              </a:rPr>
              <a:t>Amend the Equal Protection Clause that allows for LGBT couples to have all the same rights as a hetero normative couple. Regardless of sexual orientation added to constitution as a protection. Making it illegal for any state or government affiliated institution to discriminate against LGBT individuals and couples.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State: </a:t>
            </a:r>
            <a:endParaRPr b="1">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Under law, states are not able to discriminate any person based on race, religion sex or sexual orientation. </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Requires foster care homes to meet a certain number of LGBT families adoptions per year  </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If quota is not met they are required to submit a 6 month report to the state explaining their efforts to recruit LGBT communities to adopt. Meet a quota of 15</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Local &amp; Legal </a:t>
            </a:r>
            <a:r>
              <a:rPr lang="en">
                <a:latin typeface="Times New Roman"/>
                <a:ea typeface="Times New Roman"/>
                <a:cs typeface="Times New Roman"/>
                <a:sym typeface="Times New Roman"/>
              </a:rPr>
              <a:t>Solutions of Problem</a:t>
            </a:r>
            <a:endParaRPr>
              <a:latin typeface="Times New Roman"/>
              <a:ea typeface="Times New Roman"/>
              <a:cs typeface="Times New Roman"/>
              <a:sym typeface="Times New Roman"/>
            </a:endParaRPr>
          </a:p>
        </p:txBody>
      </p:sp>
      <p:sp>
        <p:nvSpPr>
          <p:cNvPr id="90" name="Google Shape;90;p18"/>
          <p:cNvSpPr txBox="1"/>
          <p:nvPr>
            <p:ph idx="1" type="body"/>
          </p:nvPr>
        </p:nvSpPr>
        <p:spPr>
          <a:xfrm>
            <a:off x="237850" y="1276125"/>
            <a:ext cx="8520600" cy="284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Local</a:t>
            </a:r>
            <a:endParaRPr b="1">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Propose a bill to allocate money to educating communities about growing social issues such as LGBT exclusion from adopting and rights heteronormative couples have.</a:t>
            </a:r>
            <a:endParaRPr>
              <a:solidFill>
                <a:schemeClr val="dk1"/>
              </a:solidFill>
              <a:latin typeface="Times New Roman"/>
              <a:ea typeface="Times New Roman"/>
              <a:cs typeface="Times New Roman"/>
              <a:sym typeface="Times New Roman"/>
            </a:endParaRPr>
          </a:p>
          <a:p>
            <a:pPr indent="-342900" lvl="1" marL="914400" rtl="0" algn="l">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LGBT center for communities</a:t>
            </a:r>
            <a:endParaRPr sz="18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Attempt to mobilize communities to talk about the benefits of children being adopted by couples that are LGBT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Courts:</a:t>
            </a:r>
            <a:r>
              <a:rPr lang="en">
                <a:solidFill>
                  <a:schemeClr val="dk1"/>
                </a:solidFill>
                <a:latin typeface="Times New Roman"/>
                <a:ea typeface="Times New Roman"/>
                <a:cs typeface="Times New Roman"/>
                <a:sym typeface="Times New Roman"/>
              </a:rPr>
              <a:t> Possible lawsuits calling for equality with in all couples that could support the push for equality in these LGBT communities.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0000"/>
              </a:lnSpc>
              <a:spcBef>
                <a:spcPts val="200"/>
              </a:spcBef>
              <a:spcAft>
                <a:spcPts val="800"/>
              </a:spcAft>
              <a:buNone/>
            </a:pPr>
            <a:r>
              <a:rPr lang="en">
                <a:solidFill>
                  <a:srgbClr val="B31B1B"/>
                </a:solidFill>
                <a:latin typeface="Times New Roman"/>
                <a:ea typeface="Times New Roman"/>
                <a:cs typeface="Times New Roman"/>
                <a:sym typeface="Times New Roman"/>
              </a:rPr>
              <a:t>14th Amendment: Section 1.</a:t>
            </a:r>
            <a:endParaRPr>
              <a:latin typeface="Times New Roman"/>
              <a:ea typeface="Times New Roman"/>
              <a:cs typeface="Times New Roman"/>
              <a:sym typeface="Times New Roman"/>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latin typeface="Times New Roman"/>
                <a:ea typeface="Times New Roman"/>
                <a:cs typeface="Times New Roman"/>
                <a:sym typeface="Times New Roman"/>
              </a:rPr>
              <a:t>All persons born or naturalized in the United States, and subject to the jurisdiction thereof, are citizens of the United States and of the state wherein they reside. No state shall make or enforce any law which shall abridge the privileges or immunities of citizens of the United States; nor shall any state deprive any person of life, liberty, or property, without due process of law; nor deny to any person within its jurisdiction the equal protection of the laws.</a:t>
            </a:r>
            <a:endParaRPr>
              <a:solidFill>
                <a:srgbClr val="000000"/>
              </a:solidFill>
              <a:latin typeface="Times New Roman"/>
              <a:ea typeface="Times New Roman"/>
              <a:cs typeface="Times New Roman"/>
              <a:sym typeface="Times New Roman"/>
            </a:endParaRPr>
          </a:p>
        </p:txBody>
      </p:sp>
      <p:sp>
        <p:nvSpPr>
          <p:cNvPr id="97" name="Google Shape;97;p19"/>
          <p:cNvSpPr txBox="1"/>
          <p:nvPr/>
        </p:nvSpPr>
        <p:spPr>
          <a:xfrm>
            <a:off x="1948000" y="662125"/>
            <a:ext cx="5527200" cy="6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1" name="Shape 101"/>
        <p:cNvGrpSpPr/>
        <p:nvPr/>
      </p:nvGrpSpPr>
      <p:grpSpPr>
        <a:xfrm>
          <a:off x="0" y="0"/>
          <a:ext cx="0" cy="0"/>
          <a:chOff x="0" y="0"/>
          <a:chExt cx="0" cy="0"/>
        </a:xfrm>
      </p:grpSpPr>
      <p:sp>
        <p:nvSpPr>
          <p:cNvPr id="102" name="Google Shape;102;p20"/>
          <p:cNvSpPr txBox="1"/>
          <p:nvPr/>
        </p:nvSpPr>
        <p:spPr>
          <a:xfrm>
            <a:off x="172375" y="135300"/>
            <a:ext cx="6127800" cy="6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Times New Roman"/>
                <a:ea typeface="Times New Roman"/>
                <a:cs typeface="Times New Roman"/>
                <a:sym typeface="Times New Roman"/>
              </a:rPr>
              <a:t>Data Analyst’s Highlights</a:t>
            </a:r>
            <a:endParaRPr/>
          </a:p>
        </p:txBody>
      </p:sp>
      <p:sp>
        <p:nvSpPr>
          <p:cNvPr id="103" name="Google Shape;103;p20"/>
          <p:cNvSpPr txBox="1"/>
          <p:nvPr/>
        </p:nvSpPr>
        <p:spPr>
          <a:xfrm>
            <a:off x="4748925" y="307075"/>
            <a:ext cx="3642300" cy="3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Casual Models</a:t>
            </a:r>
            <a:endParaRPr b="1">
              <a:latin typeface="Times New Roman"/>
              <a:ea typeface="Times New Roman"/>
              <a:cs typeface="Times New Roman"/>
              <a:sym typeface="Times New Roman"/>
            </a:endParaRPr>
          </a:p>
        </p:txBody>
      </p:sp>
      <p:pic>
        <p:nvPicPr>
          <p:cNvPr id="104" name="Google Shape;104;p20"/>
          <p:cNvPicPr preferRelativeResize="0"/>
          <p:nvPr/>
        </p:nvPicPr>
        <p:blipFill rotWithShape="1">
          <a:blip r:embed="rId3">
            <a:alphaModFix/>
          </a:blip>
          <a:srcRect b="21550" l="0" r="52116" t="0"/>
          <a:stretch/>
        </p:blipFill>
        <p:spPr>
          <a:xfrm>
            <a:off x="172377" y="1176900"/>
            <a:ext cx="3866076" cy="2530925"/>
          </a:xfrm>
          <a:prstGeom prst="rect">
            <a:avLst/>
          </a:prstGeom>
          <a:noFill/>
          <a:ln>
            <a:noFill/>
          </a:ln>
        </p:spPr>
      </p:pic>
      <p:sp>
        <p:nvSpPr>
          <p:cNvPr id="105" name="Google Shape;105;p20"/>
          <p:cNvSpPr txBox="1"/>
          <p:nvPr/>
        </p:nvSpPr>
        <p:spPr>
          <a:xfrm>
            <a:off x="442975" y="3605375"/>
            <a:ext cx="3986700" cy="14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Times New Roman"/>
                <a:ea typeface="Times New Roman"/>
                <a:cs typeface="Times New Roman"/>
                <a:sym typeface="Times New Roman"/>
              </a:rPr>
              <a:t>As one can see from the graph above in </a:t>
            </a:r>
            <a:r>
              <a:rPr i="1" lang="en">
                <a:solidFill>
                  <a:schemeClr val="dk1"/>
                </a:solidFill>
                <a:highlight>
                  <a:schemeClr val="lt1"/>
                </a:highlight>
                <a:latin typeface="Times New Roman"/>
                <a:ea typeface="Times New Roman"/>
                <a:cs typeface="Times New Roman"/>
                <a:sym typeface="Times New Roman"/>
              </a:rPr>
              <a:t>2007 </a:t>
            </a:r>
            <a:r>
              <a:rPr lang="en">
                <a:solidFill>
                  <a:schemeClr val="dk1"/>
                </a:solidFill>
                <a:highlight>
                  <a:schemeClr val="lt1"/>
                </a:highlight>
                <a:latin typeface="Times New Roman"/>
                <a:ea typeface="Times New Roman"/>
                <a:cs typeface="Times New Roman"/>
                <a:sym typeface="Times New Roman"/>
              </a:rPr>
              <a:t>the mean income began to  decline. This is pre recession. The adoption rate would be relatively low in 2007. Income tends to be very high, this may be due to the state they reside at. </a:t>
            </a:r>
            <a:endParaRPr>
              <a:latin typeface="Times New Roman"/>
              <a:ea typeface="Times New Roman"/>
              <a:cs typeface="Times New Roman"/>
              <a:sym typeface="Times New Roman"/>
            </a:endParaRPr>
          </a:p>
        </p:txBody>
      </p:sp>
      <p:sp>
        <p:nvSpPr>
          <p:cNvPr id="106" name="Google Shape;106;p20"/>
          <p:cNvSpPr txBox="1"/>
          <p:nvPr/>
        </p:nvSpPr>
        <p:spPr>
          <a:xfrm>
            <a:off x="959713" y="910575"/>
            <a:ext cx="2953200" cy="3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latin typeface="Times New Roman"/>
                <a:ea typeface="Times New Roman"/>
                <a:cs typeface="Times New Roman"/>
                <a:sym typeface="Times New Roman"/>
              </a:rPr>
              <a:t>Income Same Sex Couple</a:t>
            </a:r>
            <a:endParaRPr b="1" sz="1000">
              <a:latin typeface="Times New Roman"/>
              <a:ea typeface="Times New Roman"/>
              <a:cs typeface="Times New Roman"/>
              <a:sym typeface="Times New Roman"/>
            </a:endParaRPr>
          </a:p>
        </p:txBody>
      </p:sp>
      <p:pic>
        <p:nvPicPr>
          <p:cNvPr id="107" name="Google Shape;107;p20"/>
          <p:cNvPicPr preferRelativeResize="0"/>
          <p:nvPr/>
        </p:nvPicPr>
        <p:blipFill>
          <a:blip r:embed="rId4">
            <a:alphaModFix/>
          </a:blip>
          <a:stretch>
            <a:fillRect/>
          </a:stretch>
        </p:blipFill>
        <p:spPr>
          <a:xfrm>
            <a:off x="4253798" y="697050"/>
            <a:ext cx="2123597" cy="2123578"/>
          </a:xfrm>
          <a:prstGeom prst="rect">
            <a:avLst/>
          </a:prstGeom>
          <a:noFill/>
          <a:ln>
            <a:noFill/>
          </a:ln>
        </p:spPr>
      </p:pic>
      <p:pic>
        <p:nvPicPr>
          <p:cNvPr id="108" name="Google Shape;108;p20"/>
          <p:cNvPicPr preferRelativeResize="0"/>
          <p:nvPr/>
        </p:nvPicPr>
        <p:blipFill>
          <a:blip r:embed="rId5">
            <a:alphaModFix/>
          </a:blip>
          <a:stretch>
            <a:fillRect/>
          </a:stretch>
        </p:blipFill>
        <p:spPr>
          <a:xfrm>
            <a:off x="4429676" y="2866225"/>
            <a:ext cx="2061523" cy="2061523"/>
          </a:xfrm>
          <a:prstGeom prst="rect">
            <a:avLst/>
          </a:prstGeom>
          <a:noFill/>
          <a:ln>
            <a:noFill/>
          </a:ln>
        </p:spPr>
      </p:pic>
      <p:pic>
        <p:nvPicPr>
          <p:cNvPr id="109" name="Google Shape;109;p20"/>
          <p:cNvPicPr preferRelativeResize="0"/>
          <p:nvPr/>
        </p:nvPicPr>
        <p:blipFill>
          <a:blip r:embed="rId6">
            <a:alphaModFix/>
          </a:blip>
          <a:stretch>
            <a:fillRect/>
          </a:stretch>
        </p:blipFill>
        <p:spPr>
          <a:xfrm>
            <a:off x="6655062" y="3040225"/>
            <a:ext cx="2061523" cy="2061523"/>
          </a:xfrm>
          <a:prstGeom prst="rect">
            <a:avLst/>
          </a:prstGeom>
          <a:noFill/>
          <a:ln>
            <a:noFill/>
          </a:ln>
        </p:spPr>
      </p:pic>
      <p:sp>
        <p:nvSpPr>
          <p:cNvPr id="110" name="Google Shape;110;p20"/>
          <p:cNvSpPr txBox="1"/>
          <p:nvPr/>
        </p:nvSpPr>
        <p:spPr>
          <a:xfrm>
            <a:off x="6339000" y="367575"/>
            <a:ext cx="2805000" cy="25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Times New Roman"/>
                <a:ea typeface="Times New Roman"/>
                <a:cs typeface="Times New Roman"/>
                <a:sym typeface="Times New Roman"/>
              </a:rPr>
              <a:t>Findings:</a:t>
            </a:r>
            <a:endParaRPr b="1">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(1) </a:t>
            </a:r>
            <a:r>
              <a:rPr lang="en">
                <a:latin typeface="Times New Roman"/>
                <a:ea typeface="Times New Roman"/>
                <a:cs typeface="Times New Roman"/>
                <a:sym typeface="Times New Roman"/>
              </a:rPr>
              <a:t>Having a spouse increases the chance of adoption. Income may be the hidden factor that causes this relationship since both partners may be bringing home income. [Income is the mediating variable].</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(2) Same sex spouses adopt at a higher rate. </a:t>
            </a:r>
            <a:r>
              <a:rPr lang="en">
                <a:latin typeface="Times New Roman"/>
                <a:ea typeface="Times New Roman"/>
                <a:cs typeface="Times New Roman"/>
                <a:sym typeface="Times New Roman"/>
              </a:rPr>
              <a:t>The state decides whether to allow marriage before 2015.</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4" name="Shape 114"/>
        <p:cNvGrpSpPr/>
        <p:nvPr/>
      </p:nvGrpSpPr>
      <p:grpSpPr>
        <a:xfrm>
          <a:off x="0" y="0"/>
          <a:ext cx="0" cy="0"/>
          <a:chOff x="0" y="0"/>
          <a:chExt cx="0" cy="0"/>
        </a:xfrm>
      </p:grpSpPr>
      <p:pic>
        <p:nvPicPr>
          <p:cNvPr id="115" name="Google Shape;115;p21"/>
          <p:cNvPicPr preferRelativeResize="0"/>
          <p:nvPr/>
        </p:nvPicPr>
        <p:blipFill rotWithShape="1">
          <a:blip r:embed="rId3">
            <a:alphaModFix/>
          </a:blip>
          <a:srcRect b="-38542" l="0" r="-23624" t="0"/>
          <a:stretch/>
        </p:blipFill>
        <p:spPr>
          <a:xfrm>
            <a:off x="252500" y="769525"/>
            <a:ext cx="3735625" cy="4663800"/>
          </a:xfrm>
          <a:prstGeom prst="rect">
            <a:avLst/>
          </a:prstGeom>
          <a:noFill/>
          <a:ln>
            <a:noFill/>
          </a:ln>
        </p:spPr>
      </p:pic>
      <p:pic>
        <p:nvPicPr>
          <p:cNvPr id="116" name="Google Shape;116;p21"/>
          <p:cNvPicPr preferRelativeResize="0"/>
          <p:nvPr/>
        </p:nvPicPr>
        <p:blipFill>
          <a:blip r:embed="rId4">
            <a:alphaModFix/>
          </a:blip>
          <a:stretch>
            <a:fillRect/>
          </a:stretch>
        </p:blipFill>
        <p:spPr>
          <a:xfrm>
            <a:off x="4144000" y="830825"/>
            <a:ext cx="4893800" cy="1480175"/>
          </a:xfrm>
          <a:prstGeom prst="rect">
            <a:avLst/>
          </a:prstGeom>
          <a:noFill/>
          <a:ln>
            <a:noFill/>
          </a:ln>
        </p:spPr>
      </p:pic>
      <p:sp>
        <p:nvSpPr>
          <p:cNvPr id="117" name="Google Shape;117;p21"/>
          <p:cNvSpPr txBox="1"/>
          <p:nvPr/>
        </p:nvSpPr>
        <p:spPr>
          <a:xfrm>
            <a:off x="4269850" y="2411775"/>
            <a:ext cx="4712700" cy="27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Times New Roman"/>
                <a:ea typeface="Times New Roman"/>
                <a:cs typeface="Times New Roman"/>
                <a:sym typeface="Times New Roman"/>
              </a:rPr>
              <a:t>Findings:</a:t>
            </a:r>
            <a:endParaRPr b="1">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Adopted Children is the independent variable, Same Sex Spouses are more likely to adopt since being a spouse means you live in state that allows same sex marriage. Total adopted includes non same sex couples, this Casual models show that depending on the state an lgbtq person resides affects the adoption rate. In order to be considered a spouse the laws must allow it. Summary Statistics of same sex spouse (independent variable 2, showed california had the most same sex spouses, alaska had the lowest, this correlated to california having high adoption rate and alaska low adoption rate.</a:t>
            </a:r>
            <a:endParaRPr>
              <a:latin typeface="Times New Roman"/>
              <a:ea typeface="Times New Roman"/>
              <a:cs typeface="Times New Roman"/>
              <a:sym typeface="Times New Roman"/>
            </a:endParaRPr>
          </a:p>
        </p:txBody>
      </p:sp>
      <p:sp>
        <p:nvSpPr>
          <p:cNvPr id="118" name="Google Shape;118;p21"/>
          <p:cNvSpPr txBox="1"/>
          <p:nvPr/>
        </p:nvSpPr>
        <p:spPr>
          <a:xfrm>
            <a:off x="7419850" y="2178075"/>
            <a:ext cx="15627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latin typeface="Times New Roman"/>
                <a:ea typeface="Times New Roman"/>
                <a:cs typeface="Times New Roman"/>
                <a:sym typeface="Times New Roman"/>
              </a:rPr>
              <a:t>Analysis of Year 2007</a:t>
            </a:r>
            <a:endParaRPr b="1" sz="1000">
              <a:latin typeface="Times New Roman"/>
              <a:ea typeface="Times New Roman"/>
              <a:cs typeface="Times New Roman"/>
              <a:sym typeface="Times New Roman"/>
            </a:endParaRPr>
          </a:p>
        </p:txBody>
      </p:sp>
      <p:sp>
        <p:nvSpPr>
          <p:cNvPr id="119" name="Google Shape;119;p21"/>
          <p:cNvSpPr txBox="1"/>
          <p:nvPr/>
        </p:nvSpPr>
        <p:spPr>
          <a:xfrm>
            <a:off x="221500" y="147650"/>
            <a:ext cx="51558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Times New Roman"/>
                <a:ea typeface="Times New Roman"/>
                <a:cs typeface="Times New Roman"/>
                <a:sym typeface="Times New Roman"/>
              </a:rPr>
              <a:t>Data Analyst’s Highlights</a:t>
            </a:r>
            <a:endParaRPr>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a:p>
        </p:txBody>
      </p:sp>
      <p:sp>
        <p:nvSpPr>
          <p:cNvPr id="120" name="Google Shape;120;p21"/>
          <p:cNvSpPr txBox="1"/>
          <p:nvPr/>
        </p:nvSpPr>
        <p:spPr>
          <a:xfrm>
            <a:off x="96225" y="4215375"/>
            <a:ext cx="31749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latin typeface="Times New Roman"/>
                <a:ea typeface="Times New Roman"/>
                <a:cs typeface="Times New Roman"/>
                <a:sym typeface="Times New Roman"/>
              </a:rPr>
              <a:t>Regression of spouse (independent) | adopted children (dependent)</a:t>
            </a:r>
            <a:endParaRPr b="1" sz="1000">
              <a:latin typeface="Times New Roman"/>
              <a:ea typeface="Times New Roman"/>
              <a:cs typeface="Times New Roman"/>
              <a:sym typeface="Times New Roman"/>
            </a:endParaRPr>
          </a:p>
        </p:txBody>
      </p:sp>
      <p:sp>
        <p:nvSpPr>
          <p:cNvPr id="121" name="Google Shape;121;p21"/>
          <p:cNvSpPr txBox="1"/>
          <p:nvPr/>
        </p:nvSpPr>
        <p:spPr>
          <a:xfrm>
            <a:off x="115863" y="4635375"/>
            <a:ext cx="40089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Approx = 69.8 </a:t>
            </a:r>
            <a:r>
              <a:rPr lang="en"/>
              <a:t>variability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